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7" r:id="rId7"/>
    <p:sldId id="273" r:id="rId8"/>
    <p:sldId id="274" r:id="rId9"/>
    <p:sldId id="268" r:id="rId10"/>
    <p:sldId id="275" r:id="rId11"/>
    <p:sldId id="263" r:id="rId12"/>
    <p:sldId id="276" r:id="rId13"/>
    <p:sldId id="264" r:id="rId14"/>
    <p:sldId id="280" r:id="rId15"/>
    <p:sldId id="279" r:id="rId16"/>
    <p:sldId id="277" r:id="rId17"/>
    <p:sldId id="278" r:id="rId18"/>
    <p:sldId id="269" r:id="rId19"/>
    <p:sldId id="271" r:id="rId20"/>
    <p:sldId id="272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17" autoAdjust="0"/>
  </p:normalViewPr>
  <p:slideViewPr>
    <p:cSldViewPr snapToGrid="0">
      <p:cViewPr varScale="1">
        <p:scale>
          <a:sx n="107" d="100"/>
          <a:sy n="107" d="100"/>
        </p:scale>
        <p:origin x="1098" y="10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-445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ba788e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ba788ef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d8ba788efc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8aed03899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8aed03899_0_1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d8aed03899_0_1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8aed03899_0_1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8aed03899_0_1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d8aed03899_0_1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9922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aed038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8aed0389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d8aed03899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aed038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8aed0389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d8aed03899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662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aed038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8aed0389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d8aed03899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4351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aed038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8aed0389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d8aed03899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57952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8aed038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8aed03899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d8aed03899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3928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8aed03899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7" name="Google Shape;277;gd8aed0389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8aed03899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8aed03899_0_10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d8aed03899_0_10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8aed03899_0_10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d8aed03899_0_10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8aed0389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8aed03899_0_1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d8aed03899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8aed0389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8aed03899_0_5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d8aed03899_0_5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aed03899_0_6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d8aed03899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8aed03899_0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d8aed03899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8aed0389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8aed03899_0_8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d8aed03899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8aed0389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8aed03899_0_8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d8aed03899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94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8aed03899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8aed03899_0_8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gd8aed03899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5176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8aed0389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8aed03899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d8aed03899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очка имени">
  <p:cSld name="Карточка имени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1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t="14156" r="13948" b="14456"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D:\Наташа\корел\сувалкина\презентация НЕЙРОНКИ\ДОД\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>
          <a:xfrm rot="-8100000" flipH="1">
            <a:off x="7708772" y="5012371"/>
            <a:ext cx="6641005" cy="6641005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705362">
            <a:off x="-1674977" y="-5040948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>
          <a:xfrm rot="-2705305">
            <a:off x="-2329675" y="-4640481"/>
            <a:ext cx="9072049" cy="9071838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07;p15"/>
          <p:cNvCxnSpPr/>
          <p:nvPr/>
        </p:nvCxnSpPr>
        <p:spPr>
          <a:xfrm>
            <a:off x="13815634" y="-9928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5"/>
          <p:cNvSpPr txBox="1"/>
          <p:nvPr/>
        </p:nvSpPr>
        <p:spPr>
          <a:xfrm>
            <a:off x="848825" y="1129650"/>
            <a:ext cx="54729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</a:pPr>
            <a:r>
              <a:rPr lang="ru-RU" sz="3900" dirty="0" smtClean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Классификация дефектов на поверхности стали</a:t>
            </a:r>
            <a:endParaRPr sz="3700" i="0" u="none" strike="noStrike" cap="none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41350" y="444176"/>
            <a:ext cx="2937302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845431" y="353314"/>
            <a:ext cx="4923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Анна </a:t>
            </a:r>
            <a:r>
              <a:rPr lang="ru-RU" sz="2400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Хамади</a:t>
            </a:r>
            <a:endParaRPr sz="24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88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</a:rPr>
              <a:t>Эксперименты</a:t>
            </a:r>
          </a:p>
        </p:txBody>
      </p:sp>
    </p:spTree>
    <p:extLst>
      <p:ext uri="{BB962C8B-B14F-4D97-AF65-F5344CB8AC3E}">
        <p14:creationId xmlns:p14="http://schemas.microsoft.com/office/powerpoint/2010/main" val="21233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807950" y="3373515"/>
            <a:ext cx="3650400" cy="142042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7" name="Google Shape;187;p22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656948"/>
            <a:ext cx="6204803" cy="568667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6962450" y="776286"/>
            <a:ext cx="4229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5000" dirty="0" err="1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Talos</a:t>
            </a:r>
            <a:r>
              <a:rPr lang="en-US" sz="50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(</a:t>
            </a:r>
            <a:r>
              <a:rPr lang="en-US" sz="5000" dirty="0" err="1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autoML</a:t>
            </a:r>
            <a:r>
              <a:rPr lang="en-US" sz="50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</a:t>
            </a:r>
            <a:endParaRPr sz="35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9" name="Google Shape;189;p22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54627" y="1500327"/>
            <a:ext cx="6095547" cy="543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115000"/>
              </a:lnSpc>
              <a:spcBef>
                <a:spcPts val="360"/>
              </a:spcBef>
            </a:pPr>
            <a:r>
              <a:rPr lang="ru-RU" sz="2400" dirty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Параметры, которые менялись:</a:t>
            </a:r>
          </a:p>
          <a:p>
            <a:pPr lvl="0">
              <a:lnSpc>
                <a:spcPct val="115000"/>
              </a:lnSpc>
              <a:spcBef>
                <a:spcPts val="360"/>
              </a:spcBef>
            </a:pPr>
            <a:endParaRPr lang="ru-RU" sz="2800" b="1" dirty="0" smtClean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15000"/>
              </a:lnSpc>
              <a:spcBef>
                <a:spcPts val="360"/>
              </a:spcBef>
            </a:pPr>
            <a:r>
              <a:rPr lang="en-US" sz="2400" dirty="0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'filters': </a:t>
            </a:r>
            <a:r>
              <a:rPr lang="en-US" sz="2400" dirty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[16, 32],</a:t>
            </a:r>
          </a:p>
          <a:p>
            <a:pPr lvl="0">
              <a:lnSpc>
                <a:spcPct val="115000"/>
              </a:lnSpc>
              <a:spcBef>
                <a:spcPts val="360"/>
              </a:spcBef>
            </a:pPr>
            <a:r>
              <a:rPr lang="en-US" sz="2400" dirty="0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2400" dirty="0" err="1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hidden_units</a:t>
            </a:r>
            <a:r>
              <a:rPr lang="en-US" sz="2400" dirty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': [32, 64],</a:t>
            </a:r>
          </a:p>
          <a:p>
            <a:pPr lvl="0">
              <a:lnSpc>
                <a:spcPct val="115000"/>
              </a:lnSpc>
              <a:spcBef>
                <a:spcPts val="360"/>
              </a:spcBef>
            </a:pPr>
            <a:r>
              <a:rPr lang="en-US" sz="2400" dirty="0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'dropout</a:t>
            </a:r>
            <a:r>
              <a:rPr lang="en-US" sz="2400" dirty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': [0.2, 0.3],</a:t>
            </a:r>
          </a:p>
          <a:p>
            <a:pPr lvl="0">
              <a:lnSpc>
                <a:spcPct val="115000"/>
              </a:lnSpc>
              <a:spcBef>
                <a:spcPts val="360"/>
              </a:spcBef>
            </a:pPr>
            <a:r>
              <a:rPr lang="en-US" sz="2400" dirty="0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2400" dirty="0" err="1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batch_size</a:t>
            </a:r>
            <a:r>
              <a:rPr lang="en-US" sz="2400" dirty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': [32, 64],</a:t>
            </a:r>
          </a:p>
          <a:p>
            <a:pPr lvl="0">
              <a:lnSpc>
                <a:spcPct val="115000"/>
              </a:lnSpc>
              <a:spcBef>
                <a:spcPts val="360"/>
              </a:spcBef>
            </a:pPr>
            <a:r>
              <a:rPr lang="en-US" sz="2400" dirty="0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'activation</a:t>
            </a:r>
            <a:r>
              <a:rPr lang="en-US" sz="2400" dirty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': ['</a:t>
            </a:r>
            <a:r>
              <a:rPr lang="en-US" sz="2400" dirty="0" err="1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relu</a:t>
            </a:r>
            <a:r>
              <a:rPr lang="en-US" sz="2400" dirty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', '</a:t>
            </a:r>
            <a:r>
              <a:rPr lang="en-US" sz="2400" dirty="0" err="1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elu</a:t>
            </a:r>
            <a:r>
              <a:rPr lang="en-US" sz="2400" dirty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'],</a:t>
            </a:r>
          </a:p>
          <a:p>
            <a:pPr lvl="0">
              <a:lnSpc>
                <a:spcPct val="115000"/>
              </a:lnSpc>
              <a:spcBef>
                <a:spcPts val="360"/>
              </a:spcBef>
            </a:pPr>
            <a:r>
              <a:rPr lang="en-US" sz="2400" dirty="0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</a:t>
            </a:r>
            <a:r>
              <a:rPr lang="en-US" sz="2400" dirty="0" err="1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learning_rate</a:t>
            </a:r>
            <a:r>
              <a:rPr lang="en-US" sz="2400" dirty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': [0.001, 0.0001</a:t>
            </a:r>
            <a:r>
              <a:rPr lang="en-US" sz="2400" dirty="0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]</a:t>
            </a:r>
            <a:endParaRPr lang="ru-RU" sz="2400" dirty="0" smtClean="0">
              <a:solidFill>
                <a:srgbClr val="002060"/>
              </a:solidFill>
              <a:latin typeface="Lucida Console" panose="020B0609040504020204" pitchFamily="49" charset="0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15000"/>
              </a:lnSpc>
              <a:spcBef>
                <a:spcPts val="360"/>
              </a:spcBef>
            </a:pPr>
            <a:endParaRPr lang="ru-RU"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 rot="10800000">
            <a:off x="9736550" y="-317814"/>
            <a:ext cx="2188200" cy="218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807950" y="3496501"/>
            <a:ext cx="5116800" cy="403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Результат:</a:t>
            </a:r>
          </a:p>
          <a:p>
            <a:pPr marL="127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ru-RU" sz="2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Val_accuracy</a:t>
            </a:r>
            <a:r>
              <a:rPr lang="en-US" sz="24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0.774</a:t>
            </a:r>
            <a:endParaRPr sz="2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533529" y="2967413"/>
            <a:ext cx="3650400" cy="14204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7" name="Google Shape;187;p22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656948"/>
            <a:ext cx="7244179" cy="568667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7244179" y="773241"/>
            <a:ext cx="42291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5000" dirty="0" err="1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Autokeras</a:t>
            </a:r>
            <a:endParaRPr sz="35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9" name="Google Shape;189;p22"/>
          <p:cNvSpPr/>
          <p:nvPr/>
        </p:nvSpPr>
        <p:spPr>
          <a:xfrm rot="10800000">
            <a:off x="10458350" y="533350"/>
            <a:ext cx="1466400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 txBox="1"/>
          <p:nvPr/>
        </p:nvSpPr>
        <p:spPr>
          <a:xfrm>
            <a:off x="0" y="1095651"/>
            <a:ext cx="6095547" cy="543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360"/>
              </a:spcBef>
            </a:pPr>
            <a:r>
              <a:rPr lang="ru-RU" sz="2400" dirty="0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Параметры:</a:t>
            </a:r>
            <a:endParaRPr lang="ru-RU" sz="2400" dirty="0">
              <a:solidFill>
                <a:srgbClr val="002060"/>
              </a:solidFill>
              <a:latin typeface="Lucida Console" panose="020B0609040504020204" pitchFamily="49" charset="0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15000"/>
              </a:lnSpc>
              <a:spcBef>
                <a:spcPts val="360"/>
              </a:spcBef>
            </a:pPr>
            <a:endParaRPr lang="ru-RU" sz="2800" b="1" dirty="0" smtClean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lnSpc>
                <a:spcPct val="115000"/>
              </a:lnSpc>
              <a:spcBef>
                <a:spcPts val="360"/>
              </a:spcBef>
            </a:pPr>
            <a:r>
              <a:rPr lang="ru-RU" sz="2400" dirty="0" smtClean="0">
                <a:solidFill>
                  <a:srgbClr val="002060"/>
                </a:solidFill>
                <a:latin typeface="Lucida Console" panose="020B0609040504020204" pitchFamily="49" charset="0"/>
                <a:ea typeface="Montserrat"/>
                <a:cs typeface="Montserrat"/>
                <a:sym typeface="Montserrat"/>
              </a:rPr>
              <a:t> </a:t>
            </a:r>
            <a:endParaRPr lang="ru-RU" sz="18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22"/>
          <p:cNvCxnSpPr/>
          <p:nvPr/>
        </p:nvCxnSpPr>
        <p:spPr>
          <a:xfrm rot="10800000">
            <a:off x="9736550" y="-317814"/>
            <a:ext cx="2188200" cy="218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02;p23"/>
          <p:cNvSpPr txBox="1">
            <a:spLocks noGrp="1"/>
          </p:cNvSpPr>
          <p:nvPr>
            <p:ph type="body" idx="1"/>
          </p:nvPr>
        </p:nvSpPr>
        <p:spPr>
          <a:xfrm>
            <a:off x="6988016" y="3229360"/>
            <a:ext cx="4485263" cy="36072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270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Результат:</a:t>
            </a:r>
          </a:p>
          <a:p>
            <a:pPr marL="1270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ru-RU"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 тестовой выборке 0.81</a:t>
            </a:r>
            <a:endParaRPr lang="ru-RU"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7" y="2263746"/>
            <a:ext cx="7102455" cy="30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8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98" name="Google Shape;198;p23"/>
          <p:cNvSpPr/>
          <p:nvPr/>
        </p:nvSpPr>
        <p:spPr>
          <a:xfrm>
            <a:off x="806200" y="1942300"/>
            <a:ext cx="5116800" cy="41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-820353" y="306451"/>
            <a:ext cx="11438400" cy="80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0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Финальная модель </a:t>
            </a:r>
            <a:r>
              <a:rPr lang="en-US" sz="5000" dirty="0" err="1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Keras</a:t>
            </a:r>
            <a:endParaRPr sz="5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4519177" y="2737934"/>
            <a:ext cx="3937545" cy="3431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413000" lvl="5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эпох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70200" lvl="6" indent="0">
              <a:lnSpc>
                <a:spcPct val="90000"/>
              </a:lnSpc>
              <a:spcBef>
                <a:spcPts val="0"/>
              </a:spcBef>
              <a:buNone/>
            </a:pPr>
            <a:endParaRPr lang="ru-RU"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70200" lvl="6" indent="0">
              <a:lnSpc>
                <a:spcPct val="90000"/>
              </a:lnSpc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3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64" y="1450227"/>
            <a:ext cx="9274344" cy="4976291"/>
          </a:xfrm>
          <a:prstGeom prst="rect">
            <a:avLst/>
          </a:prstGeom>
        </p:spPr>
      </p:pic>
      <p:sp>
        <p:nvSpPr>
          <p:cNvPr id="12" name="Google Shape;202;p23"/>
          <p:cNvSpPr txBox="1">
            <a:spLocks/>
          </p:cNvSpPr>
          <p:nvPr/>
        </p:nvSpPr>
        <p:spPr>
          <a:xfrm>
            <a:off x="9478682" y="1521025"/>
            <a:ext cx="2691017" cy="376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98450" indent="-171450">
              <a:lnSpc>
                <a:spcPct val="90000"/>
              </a:lnSpc>
              <a:spcBef>
                <a:spcPts val="0"/>
              </a:spcBef>
            </a:pPr>
            <a:r>
              <a:rPr lang="ru-RU" sz="1200" dirty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3 блока со </a:t>
            </a:r>
            <a:r>
              <a:rPr lang="ru-RU" sz="1200" dirty="0" err="1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сверточными</a:t>
            </a:r>
            <a:r>
              <a:rPr lang="ru-RU" sz="1200" dirty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 слоями.</a:t>
            </a:r>
          </a:p>
          <a:p>
            <a:pPr marL="127000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ru-RU"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98450" indent="-171450">
              <a:lnSpc>
                <a:spcPct val="90000"/>
              </a:lnSpc>
              <a:spcBef>
                <a:spcPts val="0"/>
              </a:spcBef>
            </a:pPr>
            <a:r>
              <a:rPr lang="ru-RU" sz="1200" dirty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Вместо </a:t>
            </a:r>
            <a:r>
              <a:rPr lang="en-US" sz="12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Flatten</a:t>
            </a:r>
            <a:r>
              <a:rPr lang="ru-RU" sz="12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 </a:t>
            </a:r>
            <a:r>
              <a:rPr lang="ru-RU" sz="1200" dirty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используем </a:t>
            </a:r>
            <a:r>
              <a:rPr lang="en-US" sz="12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GlobalAveragePooling2D</a:t>
            </a:r>
            <a:endParaRPr lang="ru-RU" sz="1200" dirty="0">
              <a:latin typeface="Montserrat Medium" panose="00000600000000000000" pitchFamily="2" charset="-52"/>
              <a:ea typeface="Montserrat ExtraBold"/>
              <a:cs typeface="Montserrat ExtraBold"/>
              <a:sym typeface="Montserrat"/>
            </a:endParaRPr>
          </a:p>
          <a:p>
            <a:pPr marL="127000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ru-RU" sz="2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00" name="Google Shape;200;p23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-820353" y="306451"/>
            <a:ext cx="11438400" cy="80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0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Финальная модель </a:t>
            </a:r>
            <a:r>
              <a:rPr lang="en-US" sz="5000" dirty="0" err="1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Keras</a:t>
            </a:r>
            <a:endParaRPr sz="5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4" name="Google Shape;204;p23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2" name="Google Shape;202;p23"/>
          <p:cNvSpPr txBox="1">
            <a:spLocks/>
          </p:cNvSpPr>
          <p:nvPr/>
        </p:nvSpPr>
        <p:spPr>
          <a:xfrm>
            <a:off x="5634651" y="1869197"/>
            <a:ext cx="5888565" cy="3764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98450" indent="-171450">
              <a:lnSpc>
                <a:spcPct val="90000"/>
              </a:lnSpc>
              <a:spcBef>
                <a:spcPts val="0"/>
              </a:spcBef>
            </a:pPr>
            <a:r>
              <a:rPr lang="ru-RU" sz="16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Оптимизатор </a:t>
            </a:r>
            <a:r>
              <a:rPr lang="en-US" sz="16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“Adam”</a:t>
            </a:r>
            <a:endParaRPr lang="ru-RU" sz="1600" dirty="0">
              <a:latin typeface="Montserrat Medium" panose="00000600000000000000" pitchFamily="2" charset="-52"/>
              <a:ea typeface="Montserrat ExtraBold"/>
              <a:cs typeface="Montserrat ExtraBold"/>
              <a:sym typeface="Montserrat"/>
            </a:endParaRPr>
          </a:p>
          <a:p>
            <a:pPr marL="127000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ru-RU"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98450" indent="-171450">
              <a:lnSpc>
                <a:spcPct val="90000"/>
              </a:lnSpc>
              <a:spcBef>
                <a:spcPts val="0"/>
              </a:spcBef>
            </a:pPr>
            <a:r>
              <a:rPr lang="ru-RU" sz="16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Метрика </a:t>
            </a:r>
            <a:r>
              <a:rPr lang="en-US" sz="16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“Accuracy”</a:t>
            </a:r>
          </a:p>
          <a:p>
            <a:pPr marL="298450" indent="-171450">
              <a:lnSpc>
                <a:spcPct val="90000"/>
              </a:lnSpc>
              <a:spcBef>
                <a:spcPts val="0"/>
              </a:spcBef>
            </a:pPr>
            <a:endParaRPr lang="en-US" sz="1600" dirty="0" smtClean="0">
              <a:latin typeface="Montserrat Medium" panose="00000600000000000000" pitchFamily="2" charset="-52"/>
              <a:ea typeface="Montserrat ExtraBold"/>
              <a:cs typeface="Montserrat ExtraBold"/>
              <a:sym typeface="Montserrat"/>
            </a:endParaRPr>
          </a:p>
          <a:p>
            <a:pPr marL="298450" indent="-171450">
              <a:lnSpc>
                <a:spcPct val="90000"/>
              </a:lnSpc>
              <a:spcBef>
                <a:spcPts val="0"/>
              </a:spcBef>
            </a:pPr>
            <a:endParaRPr lang="en-US" sz="1600" dirty="0">
              <a:latin typeface="Montserrat Medium" panose="00000600000000000000" pitchFamily="2" charset="-52"/>
              <a:ea typeface="Montserrat ExtraBold"/>
              <a:cs typeface="Montserrat ExtraBold"/>
              <a:sym typeface="Montserrat"/>
            </a:endParaRPr>
          </a:p>
          <a:p>
            <a:pPr marL="298450" indent="-171450">
              <a:lnSpc>
                <a:spcPct val="90000"/>
              </a:lnSpc>
              <a:spcBef>
                <a:spcPts val="0"/>
              </a:spcBef>
            </a:pPr>
            <a:r>
              <a:rPr lang="ru-RU" sz="16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Ошибка </a:t>
            </a:r>
            <a:r>
              <a:rPr lang="en-US" sz="16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“</a:t>
            </a:r>
            <a:r>
              <a:rPr lang="en-US" sz="1600" dirty="0" err="1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Categorical_crossentropy</a:t>
            </a:r>
            <a:r>
              <a:rPr lang="en-US" sz="1600" dirty="0" smtClean="0">
                <a:latin typeface="Montserrat Medium" panose="00000600000000000000" pitchFamily="2" charset="-52"/>
                <a:ea typeface="Montserrat ExtraBold"/>
                <a:cs typeface="Montserrat ExtraBold"/>
                <a:sym typeface="Montserrat"/>
              </a:rPr>
              <a:t>”</a:t>
            </a:r>
            <a:endParaRPr lang="ru-RU" sz="1600" dirty="0">
              <a:latin typeface="Montserrat Medium" panose="00000600000000000000" pitchFamily="2" charset="-52"/>
              <a:ea typeface="Montserrat ExtraBold"/>
              <a:cs typeface="Montserrat ExtraBold"/>
              <a:sym typeface="Montserrat"/>
            </a:endParaRPr>
          </a:p>
          <a:p>
            <a:pPr marL="127000" indent="0">
              <a:lnSpc>
                <a:spcPct val="90000"/>
              </a:lnSpc>
              <a:spcBef>
                <a:spcPts val="0"/>
              </a:spcBef>
              <a:buFont typeface="Arial"/>
              <a:buNone/>
            </a:pPr>
            <a:endParaRPr lang="ru-RU" sz="24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6" y="1812090"/>
            <a:ext cx="4662450" cy="14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1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98" name="Google Shape;198;p23"/>
          <p:cNvSpPr/>
          <p:nvPr/>
        </p:nvSpPr>
        <p:spPr>
          <a:xfrm>
            <a:off x="806200" y="1942300"/>
            <a:ext cx="5116800" cy="41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68750" y="436493"/>
            <a:ext cx="11438400" cy="80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0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График точности на проверочной выборке</a:t>
            </a:r>
            <a:endParaRPr sz="5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4519177" y="2737934"/>
            <a:ext cx="3937545" cy="3431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413000" lvl="5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30 эпох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70200" lvl="6" indent="0">
              <a:lnSpc>
                <a:spcPct val="90000"/>
              </a:lnSpc>
              <a:spcBef>
                <a:spcPts val="0"/>
              </a:spcBef>
              <a:buNone/>
            </a:pPr>
            <a:endParaRPr lang="ru-RU"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70200" lvl="6" indent="0">
              <a:lnSpc>
                <a:spcPct val="90000"/>
              </a:lnSpc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 rot="10800000">
            <a:off x="806100" y="1784866"/>
            <a:ext cx="1136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3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28" y="2325642"/>
            <a:ext cx="5167908" cy="36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98" name="Google Shape;198;p23"/>
          <p:cNvSpPr/>
          <p:nvPr/>
        </p:nvSpPr>
        <p:spPr>
          <a:xfrm>
            <a:off x="806200" y="1942300"/>
            <a:ext cx="5116800" cy="41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68750" y="436493"/>
            <a:ext cx="11438400" cy="80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0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График точности на проверочной выборке</a:t>
            </a:r>
            <a:endParaRPr sz="5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4519177" y="2737934"/>
            <a:ext cx="3937545" cy="3431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413000" lvl="5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80 эпох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70200" lvl="6" indent="0">
              <a:lnSpc>
                <a:spcPct val="90000"/>
              </a:lnSpc>
              <a:spcBef>
                <a:spcPts val="0"/>
              </a:spcBef>
              <a:buNone/>
            </a:pPr>
            <a:endParaRPr lang="ru-RU"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70200" lvl="6" indent="0">
              <a:lnSpc>
                <a:spcPct val="90000"/>
              </a:lnSpc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 rot="10800000">
            <a:off x="806100" y="1784866"/>
            <a:ext cx="1136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3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28" y="2325642"/>
            <a:ext cx="5167908" cy="3629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18" y="2319319"/>
            <a:ext cx="5144224" cy="3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98" name="Google Shape;198;p23"/>
          <p:cNvSpPr/>
          <p:nvPr/>
        </p:nvSpPr>
        <p:spPr>
          <a:xfrm>
            <a:off x="806200" y="1942300"/>
            <a:ext cx="5116800" cy="41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3"/>
          <p:cNvSpPr/>
          <p:nvPr/>
        </p:nvSpPr>
        <p:spPr>
          <a:xfrm rot="-8100000">
            <a:off x="-2027247" y="4665906"/>
            <a:ext cx="2948211" cy="2948635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768750" y="436493"/>
            <a:ext cx="11438400" cy="807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ru-RU" sz="50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График точности на проверочной выборке</a:t>
            </a:r>
            <a:endParaRPr sz="5000" dirty="0"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4519177" y="2737934"/>
            <a:ext cx="3937545" cy="34317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413000" lvl="5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110 эпох</a:t>
            </a:r>
            <a:endParaRPr lang="ru-RU"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70200" lvl="6" indent="0">
              <a:lnSpc>
                <a:spcPct val="90000"/>
              </a:lnSpc>
              <a:spcBef>
                <a:spcPts val="0"/>
              </a:spcBef>
              <a:buNone/>
            </a:pPr>
            <a:endParaRPr lang="ru-RU"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70200" lvl="6" indent="0">
              <a:lnSpc>
                <a:spcPct val="90000"/>
              </a:lnSpc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3" name="Google Shape;203;p23"/>
          <p:cNvCxnSpPr/>
          <p:nvPr/>
        </p:nvCxnSpPr>
        <p:spPr>
          <a:xfrm rot="10800000">
            <a:off x="806100" y="1784866"/>
            <a:ext cx="11363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3"/>
          <p:cNvSpPr/>
          <p:nvPr/>
        </p:nvSpPr>
        <p:spPr>
          <a:xfrm rot="8100000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28" y="2325642"/>
            <a:ext cx="5167908" cy="362920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318" y="2319319"/>
            <a:ext cx="5144224" cy="363553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128" y="2319319"/>
            <a:ext cx="5278409" cy="363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8"/>
          <p:cNvGrpSpPr/>
          <p:nvPr/>
        </p:nvGrpSpPr>
        <p:grpSpPr>
          <a:xfrm>
            <a:off x="-4137055" y="269148"/>
            <a:ext cx="9305520" cy="7976392"/>
            <a:chOff x="-2464625" y="6"/>
            <a:chExt cx="9305520" cy="7976392"/>
          </a:xfrm>
        </p:grpSpPr>
        <p:sp>
          <p:nvSpPr>
            <p:cNvPr id="280" name="Google Shape;280;p28"/>
            <p:cNvSpPr/>
            <p:nvPr/>
          </p:nvSpPr>
          <p:spPr>
            <a:xfrm rot="5400000">
              <a:off x="17245" y="-17244"/>
              <a:ext cx="6806400" cy="6840900"/>
            </a:xfrm>
            <a:prstGeom prst="rtTriangle">
              <a:avLst/>
            </a:prstGeom>
            <a:solidFill>
              <a:srgbClr val="EE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 rot="-8100000">
              <a:off x="-1853943" y="4417081"/>
              <a:ext cx="2948635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8"/>
          <p:cNvSpPr txBox="1"/>
          <p:nvPr/>
        </p:nvSpPr>
        <p:spPr>
          <a:xfrm flipH="1">
            <a:off x="559295" y="410933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lang="ru-RU" sz="50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Проверка модели на тестовой выборке</a:t>
            </a:r>
            <a:endParaRPr sz="500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83" name="Google Shape;283;p28"/>
          <p:cNvCxnSpPr/>
          <p:nvPr/>
        </p:nvCxnSpPr>
        <p:spPr>
          <a:xfrm rot="10800000">
            <a:off x="314549" y="1736321"/>
            <a:ext cx="11562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577" y="2531674"/>
            <a:ext cx="6911939" cy="853514"/>
          </a:xfrm>
          <a:prstGeom prst="rect">
            <a:avLst/>
          </a:prstGeom>
        </p:spPr>
      </p:pic>
      <p:sp>
        <p:nvSpPr>
          <p:cNvPr id="8" name="Google Shape;282;p28"/>
          <p:cNvSpPr txBox="1"/>
          <p:nvPr/>
        </p:nvSpPr>
        <p:spPr>
          <a:xfrm flipH="1">
            <a:off x="548249" y="4389609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lang="ru-RU" sz="4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Точность (</a:t>
            </a:r>
            <a:r>
              <a:rPr lang="en-US" sz="4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accuracy) = 0.933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lang="ru-RU" sz="4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Ошибка (</a:t>
            </a:r>
            <a:r>
              <a:rPr lang="en-US" sz="4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loss</a:t>
            </a:r>
            <a:r>
              <a:rPr lang="ru-RU" sz="44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) = 0.351</a:t>
            </a:r>
            <a:endParaRPr sz="440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>
          <a:xfrm rot="-2700000">
            <a:off x="-4320848" y="-53096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00" name="Google Shape;300;p30"/>
          <p:cNvSpPr/>
          <p:nvPr/>
        </p:nvSpPr>
        <p:spPr>
          <a:xfrm rot="-2700000">
            <a:off x="7063460" y="-54620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01" name="Google Shape;301;p30"/>
          <p:cNvPicPr preferRelativeResize="0"/>
          <p:nvPr/>
        </p:nvPicPr>
        <p:blipFill rotWithShape="1">
          <a:blip r:embed="rId3">
            <a:alphaModFix/>
          </a:blip>
          <a:srcRect l="-5727" t="12146" r="16648" b="8570"/>
          <a:stretch/>
        </p:blipFill>
        <p:spPr>
          <a:xfrm>
            <a:off x="3918742" y="2743210"/>
            <a:ext cx="9248400" cy="4628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9">
            <a:off x="4094289" y="4565784"/>
            <a:ext cx="8984378" cy="89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/>
          <p:nvPr/>
        </p:nvSpPr>
        <p:spPr>
          <a:xfrm rot="-2700000">
            <a:off x="7063460" y="-6140317"/>
            <a:ext cx="10768246" cy="10768034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04" name="Google Shape;304;p30"/>
          <p:cNvSpPr/>
          <p:nvPr/>
        </p:nvSpPr>
        <p:spPr>
          <a:xfrm rot="-2700000">
            <a:off x="-2123141" y="-4843408"/>
            <a:ext cx="9229016" cy="9229016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305" name="Google Shape;305;p30"/>
          <p:cNvCxnSpPr/>
          <p:nvPr/>
        </p:nvCxnSpPr>
        <p:spPr>
          <a:xfrm>
            <a:off x="8677543" y="-10204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0"/>
          <p:cNvSpPr txBox="1"/>
          <p:nvPr/>
        </p:nvSpPr>
        <p:spPr>
          <a:xfrm>
            <a:off x="488872" y="193488"/>
            <a:ext cx="5459100" cy="10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ru-RU" sz="50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Вывод</a:t>
            </a:r>
            <a:endParaRPr sz="5000" i="0" u="none" strike="noStrike" cap="none" dirty="0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" name="Google Shape;123;p16"/>
          <p:cNvSpPr txBox="1">
            <a:spLocks noGrp="1"/>
          </p:cNvSpPr>
          <p:nvPr>
            <p:ph type="body" idx="1"/>
          </p:nvPr>
        </p:nvSpPr>
        <p:spPr>
          <a:xfrm>
            <a:off x="115342" y="1086225"/>
            <a:ext cx="55827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Наша нейронная сеть показала высокую точность классификации дефектов на поверхности стали на тестовом наборе данных. Однако, для ее эффективного применения в реальных производственных условиях, необходимо продолжать работу по совершенствованию модели и расширению </a:t>
            </a:r>
            <a:r>
              <a:rPr lang="ru-RU" sz="20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датасета</a:t>
            </a: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чтобы улучшить ее способность к обнаружению более широкого спектра дефектов.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>
            <a:xfrm rot="-5400000" flipH="1">
              <a:off x="-909456" y="6241425"/>
              <a:ext cx="4448400" cy="1828200"/>
            </a:xfrm>
            <a:prstGeom prst="triangle">
              <a:avLst>
                <a:gd name="adj" fmla="val 50000"/>
              </a:avLst>
            </a:prstGeom>
            <a:solidFill>
              <a:srgbClr val="206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 preferRelativeResize="0"/>
            <p:nvPr/>
          </p:nvPicPr>
          <p:blipFill rotWithShape="1">
            <a:blip r:embed="rId3">
              <a:alphaModFix/>
            </a:blip>
            <a:srcRect l="12441" b="-100000"/>
            <a:stretch/>
          </p:blipFill>
          <p:spPr>
            <a:xfrm>
              <a:off x="-2801700" y="-95250"/>
              <a:ext cx="9107400" cy="13883700"/>
            </a:xfrm>
            <a:prstGeom prst="chevron">
              <a:avLst>
                <a:gd name="adj" fmla="val 54595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>
          <a:xfrm rot="-5400000" flipH="1">
            <a:off x="7857825" y="-1374375"/>
            <a:ext cx="6037500" cy="26307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813017" y="7909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100">
                <a:solidFill>
                  <a:srgbClr val="2763F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Постановка задачи</a:t>
            </a:r>
            <a:endParaRPr sz="510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6305700" y="2484300"/>
            <a:ext cx="5582700" cy="452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ru-RU" sz="20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Необходимо написать нейронную сеть, которая будет относить изображение листа стали к 1 из 10 дефектов с точностью выше 90%</a:t>
            </a: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20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6"/>
          <p:cNvCxnSpPr/>
          <p:nvPr/>
        </p:nvCxnSpPr>
        <p:spPr>
          <a:xfrm rot="10800000">
            <a:off x="4028675" y="1797475"/>
            <a:ext cx="854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 preferRelativeResize="0"/>
          <p:nvPr/>
        </p:nvPicPr>
        <p:blipFill rotWithShape="1">
          <a:blip r:embed="rId3">
            <a:alphaModFix/>
          </a:blip>
          <a:srcRect l="32308" r="25991"/>
          <a:stretch/>
        </p:blipFill>
        <p:spPr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/>
          <p:nvPr/>
        </p:nvSpPr>
        <p:spPr>
          <a:xfrm rot="5400000" flipH="1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14" name="Google Shape;314;p31"/>
          <p:cNvSpPr/>
          <p:nvPr/>
        </p:nvSpPr>
        <p:spPr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15" name="Google Shape;315;p31"/>
          <p:cNvSpPr txBox="1"/>
          <p:nvPr/>
        </p:nvSpPr>
        <p:spPr>
          <a:xfrm>
            <a:off x="838435" y="2906400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</a:pPr>
            <a:r>
              <a:rPr lang="ru-RU" sz="5500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Заключение</a:t>
            </a:r>
            <a:endParaRPr sz="5500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2299025" y="4418643"/>
            <a:ext cx="7524951" cy="21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0" lvl="0" indent="0" algn="l" rtl="0">
              <a:lnSpc>
                <a:spcPct val="150000"/>
              </a:lnSpc>
              <a:spcBef>
                <a:spcPts val="1300"/>
              </a:spcBef>
              <a:spcAft>
                <a:spcPts val="0"/>
              </a:spcAft>
              <a:buSzPts val="1800"/>
              <a:buNone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Разработка нейронной сети для классификации дефектов на поверхности стали имеет важное значение для повышения качества продукции и безопасности эксплуатации.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" name="Google Shape;317;p31"/>
          <p:cNvSpPr/>
          <p:nvPr/>
        </p:nvSpPr>
        <p:spPr>
          <a:xfrm rot="-2700000">
            <a:off x="-2820564" y="-8517027"/>
            <a:ext cx="10577327" cy="1057690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18" name="Google Shape;3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97673"/>
          <a:stretch/>
        </p:blipFill>
        <p:spPr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>
          <a:xfrm rot="2700000">
            <a:off x="-60817" y="-497683"/>
            <a:ext cx="10082211" cy="50088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/>
          <p:nvPr/>
        </p:nvSpPr>
        <p:spPr>
          <a:xfrm rot="10800000">
            <a:off x="1635324" y="-1314450"/>
            <a:ext cx="6902100" cy="34290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>
            <a:off x="60775" y="0"/>
            <a:ext cx="5732400" cy="573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/>
          <p:nvPr/>
        </p:nvCxnSpPr>
        <p:spPr>
          <a:xfrm flipH="1">
            <a:off x="5412175" y="-266700"/>
            <a:ext cx="3248100" cy="3248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7"/>
          <p:cNvSpPr txBox="1"/>
          <p:nvPr/>
        </p:nvSpPr>
        <p:spPr>
          <a:xfrm>
            <a:off x="7304726" y="882401"/>
            <a:ext cx="51324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Цель </a:t>
            </a:r>
            <a:endParaRPr sz="5500" dirty="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6281546" y="2361557"/>
            <a:ext cx="5605654" cy="303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</a:pPr>
            <a:r>
              <a:rPr lang="ru-RU" sz="2400" dirty="0" smtClean="0">
                <a:solidFill>
                  <a:srgbClr val="26262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Разработать нейронную сеть для классификации 10 типов дефектов на поверхности стали</a:t>
            </a:r>
            <a:endParaRPr sz="2400" dirty="0">
              <a:solidFill>
                <a:srgbClr val="26262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l="28967" t="5446"/>
          <a:stretch/>
        </p:blipFill>
        <p:spPr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45" name="Google Shape;145;p18"/>
          <p:cNvSpPr/>
          <p:nvPr/>
        </p:nvSpPr>
        <p:spPr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4212525" y="-114375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8"/>
          <p:cNvSpPr/>
          <p:nvPr/>
        </p:nvSpPr>
        <p:spPr>
          <a:xfrm>
            <a:off x="1055667" y="10472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 dirty="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Задачи</a:t>
            </a:r>
            <a:endParaRPr sz="5500" i="0" u="none" strike="noStrike" cap="none" dirty="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609600" y="2552700"/>
            <a:ext cx="6856800" cy="430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одготовить обучающий </a:t>
            </a:r>
            <a:r>
              <a:rPr lang="ru-RU" sz="1800" dirty="0" err="1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датасет</a:t>
            </a: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содержащий изображения поверхности стали с различными типами дефектов.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Разработать архитектуру нейронной сети, которая будет способна классифицировать дефекты на поверхности стали.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Обучить нейронную сеть и оптимизировать параметры модели для достижения максимальной точности.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r>
              <a:rPr lang="ru-RU" sz="1800" dirty="0" smtClean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Протестировать нейронную сеть на тестовом наборе данных, чтобы оценить ее точность и надежность.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endParaRPr lang="ru-RU"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endParaRPr lang="ru-RU" sz="1800" dirty="0" smtClean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270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l="13156" r="30593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 descr="D:\Наташа\корел\сувалкина\презентация НЕЙРОНКИ\ДОД\13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>
          <a:xfrm rot="10800000" flipH="1">
            <a:off x="5010150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57" name="Google Shape;157;p19"/>
          <p:cNvSpPr/>
          <p:nvPr/>
        </p:nvSpPr>
        <p:spPr>
          <a:xfrm rot="-2700000">
            <a:off x="6658160" y="-1459144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cxnSp>
        <p:nvCxnSpPr>
          <p:cNvPr id="158" name="Google Shape;158;p19"/>
          <p:cNvCxnSpPr/>
          <p:nvPr/>
        </p:nvCxnSpPr>
        <p:spPr>
          <a:xfrm flipH="1">
            <a:off x="5909750" y="-150"/>
            <a:ext cx="5791500" cy="57921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5409025" y="-150"/>
            <a:ext cx="2754300" cy="2754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9"/>
          <p:cNvSpPr txBox="1"/>
          <p:nvPr/>
        </p:nvSpPr>
        <p:spPr>
          <a:xfrm>
            <a:off x="828925" y="805350"/>
            <a:ext cx="7182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Обучающая </a:t>
            </a:r>
            <a:b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r>
              <a:rPr lang="ru-RU" sz="5500">
                <a:solidFill>
                  <a:srgbClr val="2064FB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база</a:t>
            </a:r>
            <a:endParaRPr sz="5500">
              <a:solidFill>
                <a:srgbClr val="2064FB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61" name="Google Shape;161;p19"/>
          <p:cNvSpPr/>
          <p:nvPr/>
        </p:nvSpPr>
        <p:spPr>
          <a:xfrm rot="8100000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62" name="Google Shape;162;p19"/>
          <p:cNvSpPr txBox="1"/>
          <p:nvPr/>
        </p:nvSpPr>
        <p:spPr>
          <a:xfrm flipH="1">
            <a:off x="828925" y="2414849"/>
            <a:ext cx="5793548" cy="395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Объем базы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Имеем изначально 2100 картинок на 10 папок. После работы с </a:t>
            </a:r>
            <a:r>
              <a:rPr lang="ru-RU" sz="1800" dirty="0" err="1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датасетом</a:t>
            </a:r>
            <a:r>
              <a:rPr lang="ru-RU" sz="1800" dirty="0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получили 11800 картинок.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Источник сбора данных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Б</a:t>
            </a:r>
            <a:r>
              <a:rPr lang="ru-RU" sz="1800" dirty="0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аза взята с сайта </a:t>
            </a:r>
            <a:r>
              <a:rPr lang="en-US" sz="1800" dirty="0" err="1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Kaggle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Инструменты для сбора данных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Дополнительно данные не собирались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 SemiBold"/>
                <a:ea typeface="Montserrat SemiBold"/>
                <a:cs typeface="Montserrat SemiBold"/>
                <a:sym typeface="Montserrat SemiBold"/>
              </a:rPr>
              <a:t>Возникшие трудности при сборе базы</a:t>
            </a:r>
            <a: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/>
            </a:r>
            <a:br>
              <a:rPr lang="ru-RU" sz="1800" dirty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800" dirty="0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Маленькая база и несбалансированный </a:t>
            </a:r>
            <a:r>
              <a:rPr lang="ru-RU" sz="1800" dirty="0" err="1" smtClean="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датасет</a:t>
            </a: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/>
          <p:nvPr/>
        </p:nvSpPr>
        <p:spPr>
          <a:xfrm rot="-5400000">
            <a:off x="9537400" y="4203450"/>
            <a:ext cx="2647800" cy="26613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9197025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/>
          <p:nvPr/>
        </p:nvSpPr>
        <p:spPr>
          <a:xfrm rot="5400000">
            <a:off x="14400" y="-14100"/>
            <a:ext cx="5648400" cy="56766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3236825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247725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47725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3230588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6216875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9199738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26"/>
          <p:cNvGrpSpPr/>
          <p:nvPr/>
        </p:nvGrpSpPr>
        <p:grpSpPr>
          <a:xfrm>
            <a:off x="238651" y="5837851"/>
            <a:ext cx="2746550" cy="795619"/>
            <a:chOff x="9206575" y="7816950"/>
            <a:chExt cx="2746550" cy="1150237"/>
          </a:xfrm>
        </p:grpSpPr>
        <p:pic>
          <p:nvPicPr>
            <p:cNvPr id="247" name="Google Shape;24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26"/>
          <p:cNvSpPr txBox="1">
            <a:spLocks noGrp="1"/>
          </p:cNvSpPr>
          <p:nvPr>
            <p:ph type="ctrTitle"/>
          </p:nvPr>
        </p:nvSpPr>
        <p:spPr>
          <a:xfrm>
            <a:off x="0" y="416550"/>
            <a:ext cx="12192000" cy="79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4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Примеры </a:t>
            </a:r>
            <a:r>
              <a:rPr lang="ru-RU" sz="48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дефектов </a:t>
            </a:r>
            <a:r>
              <a:rPr lang="en-US" sz="48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#1</a:t>
            </a:r>
            <a:endParaRPr sz="4800" dirty="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51" name="Google Shape;251;p26"/>
          <p:cNvCxnSpPr/>
          <p:nvPr/>
        </p:nvCxnSpPr>
        <p:spPr>
          <a:xfrm rot="10800000">
            <a:off x="247725" y="1325725"/>
            <a:ext cx="11705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Google Shape;252;p26"/>
          <p:cNvGrpSpPr/>
          <p:nvPr/>
        </p:nvGrpSpPr>
        <p:grpSpPr>
          <a:xfrm>
            <a:off x="3227776" y="5837851"/>
            <a:ext cx="2746550" cy="795619"/>
            <a:chOff x="9206575" y="7816950"/>
            <a:chExt cx="2746550" cy="1150237"/>
          </a:xfrm>
        </p:grpSpPr>
        <p:pic>
          <p:nvPicPr>
            <p:cNvPr id="253" name="Google Shape;25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26"/>
          <p:cNvSpPr txBox="1"/>
          <p:nvPr/>
        </p:nvSpPr>
        <p:spPr>
          <a:xfrm>
            <a:off x="3261163" y="5761974"/>
            <a:ext cx="2737500" cy="74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600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Crescent_gap</a:t>
            </a:r>
            <a:r>
              <a:rPr lang="en-US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Полукруглая выемка</a:t>
            </a:r>
            <a:r>
              <a:rPr lang="ru-RU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»)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6" name="Google Shape;256;p26"/>
          <p:cNvGrpSpPr/>
          <p:nvPr/>
        </p:nvGrpSpPr>
        <p:grpSpPr>
          <a:xfrm>
            <a:off x="6216901" y="5837851"/>
            <a:ext cx="2746550" cy="795619"/>
            <a:chOff x="9206575" y="7816950"/>
            <a:chExt cx="2746550" cy="115023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26"/>
          <p:cNvSpPr txBox="1"/>
          <p:nvPr/>
        </p:nvSpPr>
        <p:spPr>
          <a:xfrm>
            <a:off x="6225925" y="5886450"/>
            <a:ext cx="2737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Inclusion </a:t>
            </a:r>
            <a:r>
              <a:rPr lang="en-US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Вкрапление</a:t>
            </a:r>
            <a:r>
              <a:rPr lang="ru-RU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»)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0" name="Google Shape;260;p26"/>
          <p:cNvGrpSpPr/>
          <p:nvPr/>
        </p:nvGrpSpPr>
        <p:grpSpPr>
          <a:xfrm>
            <a:off x="9206026" y="5837851"/>
            <a:ext cx="2746550" cy="795619"/>
            <a:chOff x="9206575" y="7816950"/>
            <a:chExt cx="2746550" cy="1150237"/>
          </a:xfrm>
        </p:grpSpPr>
        <p:pic>
          <p:nvPicPr>
            <p:cNvPr id="261" name="Google Shape;26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26"/>
          <p:cNvSpPr txBox="1"/>
          <p:nvPr/>
        </p:nvSpPr>
        <p:spPr>
          <a:xfrm>
            <a:off x="9215050" y="5886450"/>
            <a:ext cx="2737500" cy="52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Oil_Spot</a:t>
            </a:r>
            <a:r>
              <a:rPr lang="en-US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lang="ru-RU" sz="1700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Пятно от масла</a:t>
            </a:r>
            <a:r>
              <a:rPr lang="ru-RU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»)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60039" y="2301662"/>
            <a:ext cx="4337763" cy="2734616"/>
          </a:xfrm>
          <a:prstGeom prst="rect">
            <a:avLst/>
          </a:prstGeom>
        </p:spPr>
      </p:pic>
      <p:sp>
        <p:nvSpPr>
          <p:cNvPr id="250" name="Google Shape;250;p26"/>
          <p:cNvSpPr txBox="1"/>
          <p:nvPr/>
        </p:nvSpPr>
        <p:spPr>
          <a:xfrm>
            <a:off x="247675" y="5886449"/>
            <a:ext cx="2737500" cy="74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Crease</a:t>
            </a:r>
            <a:endParaRPr lang="ru-RU" sz="1700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Складка, сгиб</a:t>
            </a:r>
            <a:r>
              <a:rPr lang="ru-RU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»)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32156" y="2304730"/>
            <a:ext cx="4337764" cy="272847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7823" y="2301298"/>
            <a:ext cx="4335583" cy="273752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10373" y="2318601"/>
            <a:ext cx="4337764" cy="2749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/>
          <p:nvPr/>
        </p:nvSpPr>
        <p:spPr>
          <a:xfrm rot="-5400000">
            <a:off x="9537400" y="4203450"/>
            <a:ext cx="2647800" cy="26613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9197025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/>
          <p:nvPr/>
        </p:nvSpPr>
        <p:spPr>
          <a:xfrm rot="5400000">
            <a:off x="14400" y="-14100"/>
            <a:ext cx="5648400" cy="56766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3236825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247725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47725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3230588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6216875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9199738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26"/>
          <p:cNvGrpSpPr/>
          <p:nvPr/>
        </p:nvGrpSpPr>
        <p:grpSpPr>
          <a:xfrm>
            <a:off x="238651" y="5837851"/>
            <a:ext cx="2746550" cy="795619"/>
            <a:chOff x="9206575" y="7816950"/>
            <a:chExt cx="2746550" cy="1150237"/>
          </a:xfrm>
        </p:grpSpPr>
        <p:pic>
          <p:nvPicPr>
            <p:cNvPr id="247" name="Google Shape;24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26"/>
          <p:cNvSpPr txBox="1">
            <a:spLocks noGrp="1"/>
          </p:cNvSpPr>
          <p:nvPr>
            <p:ph type="ctrTitle"/>
          </p:nvPr>
        </p:nvSpPr>
        <p:spPr>
          <a:xfrm>
            <a:off x="0" y="416550"/>
            <a:ext cx="12192000" cy="79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4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Примеры </a:t>
            </a:r>
            <a:r>
              <a:rPr lang="ru-RU" sz="48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дефектов</a:t>
            </a:r>
            <a:r>
              <a:rPr lang="en-US" sz="48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 #2</a:t>
            </a:r>
            <a:endParaRPr sz="4800" dirty="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51" name="Google Shape;251;p26"/>
          <p:cNvCxnSpPr/>
          <p:nvPr/>
        </p:nvCxnSpPr>
        <p:spPr>
          <a:xfrm rot="10800000">
            <a:off x="247725" y="1325725"/>
            <a:ext cx="11705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Google Shape;252;p26"/>
          <p:cNvGrpSpPr/>
          <p:nvPr/>
        </p:nvGrpSpPr>
        <p:grpSpPr>
          <a:xfrm>
            <a:off x="3227776" y="5837851"/>
            <a:ext cx="2746550" cy="795619"/>
            <a:chOff x="9206575" y="7816950"/>
            <a:chExt cx="2746550" cy="1150237"/>
          </a:xfrm>
        </p:grpSpPr>
        <p:pic>
          <p:nvPicPr>
            <p:cNvPr id="253" name="Google Shape;25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26"/>
          <p:cNvSpPr txBox="1"/>
          <p:nvPr/>
        </p:nvSpPr>
        <p:spPr>
          <a:xfrm>
            <a:off x="3261163" y="5761974"/>
            <a:ext cx="2737500" cy="74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600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Rolled_Pit</a:t>
            </a:r>
            <a:endParaRPr lang="en-US" sz="1600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Впадина, углубление</a:t>
            </a:r>
            <a:r>
              <a:rPr lang="ru-RU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»)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6" name="Google Shape;256;p26"/>
          <p:cNvGrpSpPr/>
          <p:nvPr/>
        </p:nvGrpSpPr>
        <p:grpSpPr>
          <a:xfrm>
            <a:off x="6216901" y="5837851"/>
            <a:ext cx="2746550" cy="795619"/>
            <a:chOff x="9206575" y="7816950"/>
            <a:chExt cx="2746550" cy="115023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26"/>
          <p:cNvSpPr txBox="1"/>
          <p:nvPr/>
        </p:nvSpPr>
        <p:spPr>
          <a:xfrm>
            <a:off x="6225925" y="5794009"/>
            <a:ext cx="2737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ru-RU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Silk_Spot</a:t>
            </a:r>
            <a:endParaRPr lang="en-US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ru-RU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Пятна, выглядящие как волновые наплывы</a:t>
            </a:r>
            <a:r>
              <a:rPr lang="ru-RU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»)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0" name="Google Shape;260;p26"/>
          <p:cNvGrpSpPr/>
          <p:nvPr/>
        </p:nvGrpSpPr>
        <p:grpSpPr>
          <a:xfrm>
            <a:off x="9206026" y="5837851"/>
            <a:ext cx="2746550" cy="795619"/>
            <a:chOff x="9206575" y="7816950"/>
            <a:chExt cx="2746550" cy="1150237"/>
          </a:xfrm>
        </p:grpSpPr>
        <p:pic>
          <p:nvPicPr>
            <p:cNvPr id="261" name="Google Shape;26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26"/>
          <p:cNvSpPr txBox="1"/>
          <p:nvPr/>
        </p:nvSpPr>
        <p:spPr>
          <a:xfrm>
            <a:off x="9215050" y="5886450"/>
            <a:ext cx="2737500" cy="523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600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Waist_Folding</a:t>
            </a:r>
            <a:endParaRPr lang="en-US" sz="1600" dirty="0" smtClean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Следы как гармошка»)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247675" y="5886449"/>
            <a:ext cx="2737500" cy="74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700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Punching_Hole</a:t>
            </a:r>
            <a:r>
              <a:rPr lang="en-US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sz="17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Пробитие»)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54976" y="2309849"/>
            <a:ext cx="4322674" cy="273332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48648" y="2312275"/>
            <a:ext cx="4322675" cy="272847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1615" y="2305094"/>
            <a:ext cx="4334361" cy="273115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98576" y="2299192"/>
            <a:ext cx="4334377" cy="27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8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/>
          <p:nvPr/>
        </p:nvSpPr>
        <p:spPr>
          <a:xfrm rot="-5400000">
            <a:off x="9537400" y="4203450"/>
            <a:ext cx="2647800" cy="26613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/>
          <p:nvPr/>
        </p:nvSpPr>
        <p:spPr>
          <a:xfrm rot="5400000">
            <a:off x="14400" y="-14100"/>
            <a:ext cx="5648400" cy="56766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2420076" y="1503500"/>
            <a:ext cx="2746500" cy="513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2413839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 descr="D:\Наташа\корел\сувалкина\презентация НЕЙРОНКИ\ДОД\1.png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7015867" y="1503500"/>
            <a:ext cx="2737500" cy="51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ctrTitle"/>
          </p:nvPr>
        </p:nvSpPr>
        <p:spPr>
          <a:xfrm>
            <a:off x="0" y="416550"/>
            <a:ext cx="12192000" cy="79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ru-RU" sz="4800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Примеры </a:t>
            </a:r>
            <a:r>
              <a:rPr lang="ru-RU" sz="48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дефектов</a:t>
            </a:r>
            <a:r>
              <a:rPr lang="en-US" sz="4800" dirty="0" smtClean="0">
                <a:latin typeface="Montserrat ExtraBold"/>
                <a:ea typeface="Montserrat ExtraBold"/>
                <a:cs typeface="Montserrat ExtraBold"/>
                <a:sym typeface="Montserrat ExtraBold"/>
              </a:rPr>
              <a:t> #3</a:t>
            </a:r>
            <a:endParaRPr sz="4800" dirty="0">
              <a:solidFill>
                <a:srgbClr val="2763F9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51" name="Google Shape;251;p26"/>
          <p:cNvCxnSpPr/>
          <p:nvPr/>
        </p:nvCxnSpPr>
        <p:spPr>
          <a:xfrm rot="10800000">
            <a:off x="247725" y="1325725"/>
            <a:ext cx="11705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2" name="Google Shape;252;p26"/>
          <p:cNvGrpSpPr/>
          <p:nvPr/>
        </p:nvGrpSpPr>
        <p:grpSpPr>
          <a:xfrm>
            <a:off x="2411027" y="5837851"/>
            <a:ext cx="2746550" cy="795619"/>
            <a:chOff x="9206575" y="7816950"/>
            <a:chExt cx="2746550" cy="1150237"/>
          </a:xfrm>
        </p:grpSpPr>
        <p:pic>
          <p:nvPicPr>
            <p:cNvPr id="253" name="Google Shape;25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26"/>
          <p:cNvSpPr txBox="1"/>
          <p:nvPr/>
        </p:nvSpPr>
        <p:spPr>
          <a:xfrm>
            <a:off x="2438126" y="5886451"/>
            <a:ext cx="2737500" cy="747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600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Water_Spot</a:t>
            </a:r>
            <a:endParaRPr lang="en-US"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Пятно от воды</a:t>
            </a:r>
            <a:r>
              <a:rPr lang="ru-RU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»)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6" name="Google Shape;256;p26"/>
          <p:cNvGrpSpPr/>
          <p:nvPr/>
        </p:nvGrpSpPr>
        <p:grpSpPr>
          <a:xfrm>
            <a:off x="7015893" y="5837851"/>
            <a:ext cx="2746550" cy="795619"/>
            <a:chOff x="9206575" y="7816950"/>
            <a:chExt cx="2746550" cy="115023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5625" y="7816950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06575" y="7816962"/>
              <a:ext cx="2737500" cy="1150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26"/>
          <p:cNvSpPr txBox="1"/>
          <p:nvPr/>
        </p:nvSpPr>
        <p:spPr>
          <a:xfrm>
            <a:off x="7015867" y="5880179"/>
            <a:ext cx="2737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sz="1600" dirty="0" err="1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Welding_Line</a:t>
            </a:r>
            <a:r>
              <a:rPr lang="en-US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lvl="0" algn="ctr">
              <a:buClr>
                <a:schemeClr val="dk1"/>
              </a:buClr>
              <a:buSzPts val="1100"/>
            </a:pPr>
            <a:r>
              <a:rPr lang="en-US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(«</a:t>
            </a:r>
            <a:r>
              <a:rPr lang="ru-RU" sz="16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Следы сварки</a:t>
            </a:r>
            <a:r>
              <a:rPr lang="ru-RU" sz="1600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»)</a:t>
            </a: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13982" y="2303306"/>
            <a:ext cx="4334376" cy="27347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17415" y="2301900"/>
            <a:ext cx="4334377" cy="273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7"/>
          <p:cNvGrpSpPr/>
          <p:nvPr/>
        </p:nvGrpSpPr>
        <p:grpSpPr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270" name="Google Shape;270;p27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271" name="Google Shape;271;p27" descr="D:\Наташа\корел\сувалкина\презентация НЕЙРОНКИ\ДОД\20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272" name="Google Shape;272;p27"/>
            <p:cNvSpPr/>
            <p:nvPr/>
          </p:nvSpPr>
          <p:spPr>
            <a:xfrm rot="8100000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/>
            </a:p>
          </p:txBody>
        </p:sp>
      </p:grpSp>
      <p:sp>
        <p:nvSpPr>
          <p:cNvPr id="273" name="Google Shape;273;p27"/>
          <p:cNvSpPr txBox="1"/>
          <p:nvPr/>
        </p:nvSpPr>
        <p:spPr>
          <a:xfrm flipH="1">
            <a:off x="405035" y="273123"/>
            <a:ext cx="11329200" cy="1495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</a:pPr>
            <a:r>
              <a:rPr lang="ru-RU" sz="5000" dirty="0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Пример растягивания холста в </a:t>
            </a:r>
            <a:r>
              <a:rPr lang="ru-RU" sz="5000" dirty="0" err="1" smtClean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фотошопе</a:t>
            </a:r>
            <a:endParaRPr sz="5000" i="0" u="none" strike="noStrike" cap="none" dirty="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274" name="Google Shape;274;p27"/>
          <p:cNvCxnSpPr/>
          <p:nvPr/>
        </p:nvCxnSpPr>
        <p:spPr>
          <a:xfrm rot="10800000">
            <a:off x="296008" y="2041556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7" y="2464148"/>
            <a:ext cx="4979479" cy="27723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988" y="2467182"/>
            <a:ext cx="4979479" cy="3245555"/>
          </a:xfrm>
          <a:prstGeom prst="rect">
            <a:avLst/>
          </a:prstGeom>
        </p:spPr>
      </p:pic>
      <p:sp>
        <p:nvSpPr>
          <p:cNvPr id="5" name="Стрелка вправо 4"/>
          <p:cNvSpPr/>
          <p:nvPr/>
        </p:nvSpPr>
        <p:spPr>
          <a:xfrm>
            <a:off x="5504507" y="3440317"/>
            <a:ext cx="1131683" cy="679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6931</TotalTime>
  <Words>394</Words>
  <Application>Microsoft Office PowerPoint</Application>
  <PresentationFormat>Широкоэкранный</PresentationFormat>
  <Paragraphs>103</Paragraphs>
  <Slides>20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Lucida Console</vt:lpstr>
      <vt:lpstr>Montserrat</vt:lpstr>
      <vt:lpstr>Montserrat ExtraBold</vt:lpstr>
      <vt:lpstr>Montserrat Medium</vt:lpstr>
      <vt:lpstr>Montserrat SemiBold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 дефектов #1</vt:lpstr>
      <vt:lpstr>Примеры дефектов #2</vt:lpstr>
      <vt:lpstr>Примеры дефектов #3</vt:lpstr>
      <vt:lpstr>Презентация PowerPoint</vt:lpstr>
      <vt:lpstr>Эксперименты</vt:lpstr>
      <vt:lpstr>Talos (autoML)</vt:lpstr>
      <vt:lpstr>Autokeras</vt:lpstr>
      <vt:lpstr>Финальная модель Keras</vt:lpstr>
      <vt:lpstr>Финальная модель Keras</vt:lpstr>
      <vt:lpstr>График точности на проверочной выборке</vt:lpstr>
      <vt:lpstr>График точности на проверочной выборке</vt:lpstr>
      <vt:lpstr>График точности на проверочной выборке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Анна Моторина</dc:creator>
  <cp:lastModifiedBy>Анна Моторина</cp:lastModifiedBy>
  <cp:revision>42</cp:revision>
  <dcterms:modified xsi:type="dcterms:W3CDTF">2023-04-12T11:43:04Z</dcterms:modified>
</cp:coreProperties>
</file>